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0" r:id="rId1"/>
  </p:sldMasterIdLst>
  <p:notesMasterIdLst>
    <p:notesMasterId r:id="rId24"/>
  </p:notesMasterIdLst>
  <p:sldIdLst>
    <p:sldId id="258" r:id="rId2"/>
    <p:sldId id="283" r:id="rId3"/>
    <p:sldId id="304" r:id="rId4"/>
    <p:sldId id="305" r:id="rId5"/>
    <p:sldId id="326" r:id="rId6"/>
    <p:sldId id="302" r:id="rId7"/>
    <p:sldId id="307" r:id="rId8"/>
    <p:sldId id="308" r:id="rId9"/>
    <p:sldId id="309" r:id="rId10"/>
    <p:sldId id="318" r:id="rId11"/>
    <p:sldId id="311" r:id="rId12"/>
    <p:sldId id="312" r:id="rId13"/>
    <p:sldId id="303" r:id="rId14"/>
    <p:sldId id="314" r:id="rId15"/>
    <p:sldId id="313" r:id="rId16"/>
    <p:sldId id="327" r:id="rId17"/>
    <p:sldId id="316" r:id="rId18"/>
    <p:sldId id="319" r:id="rId19"/>
    <p:sldId id="323" r:id="rId20"/>
    <p:sldId id="321" r:id="rId21"/>
    <p:sldId id="322" r:id="rId22"/>
    <p:sldId id="32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4"/>
    <p:restoredTop sz="94670"/>
  </p:normalViewPr>
  <p:slideViewPr>
    <p:cSldViewPr snapToGrid="0" snapToObjects="1">
      <p:cViewPr varScale="1">
        <p:scale>
          <a:sx n="85" d="100"/>
          <a:sy n="85" d="100"/>
        </p:scale>
        <p:origin x="8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x"/>
              <c:size val="12"/>
              <c:spPr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3B0-AA4A-A0B8-1C029A689CC6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0-AA4A-A0B8-1C029A689C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3B0-AA4A-A0B8-1C029A689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At val="-20"/>
        <c:crossBetween val="midCat"/>
        <c:majorUnit val="10"/>
      </c:valAx>
      <c:valAx>
        <c:axId val="1853584704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Intensity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50</c:v>
                </c:pt>
                <c:pt idx="1">
                  <c:v>56.747380706941534</c:v>
                </c:pt>
                <c:pt idx="2">
                  <c:v>61.985638465105076</c:v>
                </c:pt>
                <c:pt idx="3">
                  <c:v>65.73012523130771</c:v>
                </c:pt>
                <c:pt idx="4">
                  <c:v>68.03152110302635</c:v>
                </c:pt>
                <c:pt idx="5">
                  <c:v>68.979692387111726</c:v>
                </c:pt>
                <c:pt idx="6">
                  <c:v>68.703030998826023</c:v>
                </c:pt>
                <c:pt idx="7">
                  <c:v>67.364457886010655</c:v>
                </c:pt>
                <c:pt idx="8">
                  <c:v>65.154957113761355</c:v>
                </c:pt>
                <c:pt idx="9">
                  <c:v>62.285366266651387</c:v>
                </c:pt>
                <c:pt idx="10">
                  <c:v>58.977082161559352</c:v>
                </c:pt>
                <c:pt idx="11">
                  <c:v>55.45229988646188</c:v>
                </c:pt>
                <c:pt idx="12">
                  <c:v>51.924363746270913</c:v>
                </c:pt>
                <c:pt idx="13">
                  <c:v>48.588759114824676</c:v>
                </c:pt>
                <c:pt idx="14">
                  <c:v>45.615209653879752</c:v>
                </c:pt>
                <c:pt idx="15">
                  <c:v>43.141264175091877</c:v>
                </c:pt>
                <c:pt idx="16">
                  <c:v>41.267663515677754</c:v>
                </c:pt>
                <c:pt idx="17">
                  <c:v>40.05567379746018</c:v>
                </c:pt>
                <c:pt idx="18">
                  <c:v>39.526463025016817</c:v>
                </c:pt>
                <c:pt idx="19">
                  <c:v>39.662488389909882</c:v>
                </c:pt>
                <c:pt idx="20">
                  <c:v>40.410757253368615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72-544C-8593-6D38A3905AD7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Sheet1!$B$22:$B$52</c:f>
              <c:numCache>
                <c:formatCode>General</c:formatCode>
                <c:ptCount val="31"/>
                <c:pt idx="0">
                  <c:v>40.410757253368615</c:v>
                </c:pt>
                <c:pt idx="1">
                  <c:v>41.687730708774914</c:v>
                </c:pt>
                <c:pt idx="2">
                  <c:v>43.385559447777574</c:v>
                </c:pt>
                <c:pt idx="3">
                  <c:v>45.379281113643103</c:v>
                </c:pt>
                <c:pt idx="4">
                  <c:v>47.534569133538888</c:v>
                </c:pt>
                <c:pt idx="5">
                  <c:v>49.715606715306656</c:v>
                </c:pt>
                <c:pt idx="6">
                  <c:v>51.792666567398463</c:v>
                </c:pt>
                <c:pt idx="7">
                  <c:v>53.649006003626631</c:v>
                </c:pt>
                <c:pt idx="8">
                  <c:v>55.18673630567465</c:v>
                </c:pt>
                <c:pt idx="9">
                  <c:v>56.331391377011585</c:v>
                </c:pt>
                <c:pt idx="10">
                  <c:v>57.034999825810544</c:v>
                </c:pt>
                <c:pt idx="11">
                  <c:v>57.277552042276895</c:v>
                </c:pt>
                <c:pt idx="12">
                  <c:v>57.066844618738443</c:v>
                </c:pt>
                <c:pt idx="13">
                  <c:v>56.436773559809353</c:v>
                </c:pt>
                <c:pt idx="14">
                  <c:v>55.444230313341976</c:v>
                </c:pt>
                <c:pt idx="15">
                  <c:v>54.164826358361282</c:v>
                </c:pt>
                <c:pt idx="16">
                  <c:v>52.68772925157667</c:v>
                </c:pt>
                <c:pt idx="17">
                  <c:v>51.109932885407019</c:v>
                </c:pt>
                <c:pt idx="18">
                  <c:v>49.530305497113694</c:v>
                </c:pt>
                <c:pt idx="19">
                  <c:v>48.043760039047307</c:v>
                </c:pt>
                <c:pt idx="20">
                  <c:v>46.735873334663779</c:v>
                </c:pt>
                <c:pt idx="21">
                  <c:v>45.678244527030614</c:v>
                </c:pt>
                <c:pt idx="22">
                  <c:v>44.924832154009593</c:v>
                </c:pt>
                <c:pt idx="23">
                  <c:v>44.509446030637669</c:v>
                </c:pt>
                <c:pt idx="24">
                  <c:v>44.444498852496089</c:v>
                </c:pt>
                <c:pt idx="25">
                  <c:v>44.721047286302209</c:v>
                </c:pt>
                <c:pt idx="26">
                  <c:v>45.310077635597708</c:v>
                </c:pt>
                <c:pt idx="27">
                  <c:v>46.164921179856997</c:v>
                </c:pt>
                <c:pt idx="28">
                  <c:v>47.224622837928784</c:v>
                </c:pt>
                <c:pt idx="29">
                  <c:v>48.418037178062065</c:v>
                </c:pt>
                <c:pt idx="30">
                  <c:v>49.668390513243999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672-544C-8593-6D38A390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At val="-20"/>
        <c:crossBetween val="midCat"/>
      </c:valAx>
      <c:valAx>
        <c:axId val="18535847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0-9445-B079-62CEF09B6AF8}"/>
            </c:ext>
          </c:extLst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0-9445-B079-62CEF09B6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areaChart>
      <c:catAx>
        <c:axId val="1887436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layout>
            <c:manualLayout>
              <c:xMode val="edge"/>
              <c:yMode val="edge"/>
              <c:x val="0.4534091571886848"/>
              <c:y val="0.7860659317027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auto val="1"/>
        <c:lblAlgn val="ctr"/>
        <c:lblOffset val="100"/>
        <c:tickLblSkip val="10"/>
        <c:noMultiLvlLbl val="0"/>
      </c:cat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ro-R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18.73301917204661</c:v>
                </c:pt>
                <c:pt idx="3">
                  <c:v>34.46314440335432</c:v>
                </c:pt>
                <c:pt idx="4">
                  <c:v>52.49466550638067</c:v>
                </c:pt>
                <c:pt idx="5">
                  <c:v>71.474357893492396</c:v>
                </c:pt>
                <c:pt idx="6">
                  <c:v>90.177388892318419</c:v>
                </c:pt>
                <c:pt idx="7">
                  <c:v>107.54184677832907</c:v>
                </c:pt>
                <c:pt idx="8">
                  <c:v>122.69680389209043</c:v>
                </c:pt>
                <c:pt idx="9">
                  <c:v>134.98217015874181</c:v>
                </c:pt>
                <c:pt idx="10">
                  <c:v>143.95925232030118</c:v>
                </c:pt>
                <c:pt idx="11">
                  <c:v>149.41155220676305</c:v>
                </c:pt>
                <c:pt idx="12">
                  <c:v>151.33591595303398</c:v>
                </c:pt>
                <c:pt idx="13">
                  <c:v>149.92467506785866</c:v>
                </c:pt>
                <c:pt idx="14">
                  <c:v>145.53988472173842</c:v>
                </c:pt>
                <c:pt idx="15">
                  <c:v>138.68114889683028</c:v>
                </c:pt>
                <c:pt idx="16">
                  <c:v>129.94881241250803</c:v>
                </c:pt>
                <c:pt idx="17">
                  <c:v>120.00448620996821</c:v>
                </c:pt>
                <c:pt idx="18">
                  <c:v>109.53094923498503</c:v>
                </c:pt>
                <c:pt idx="19">
                  <c:v>99.193437624894912</c:v>
                </c:pt>
                <c:pt idx="20">
                  <c:v>89.604194878263527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0-6C4D-A4A4-306808B39F6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Sheet1!$F$22:$F$52</c:f>
              <c:numCache>
                <c:formatCode>General</c:formatCode>
                <c:ptCount val="31"/>
                <c:pt idx="0">
                  <c:v>89.604194878263527</c:v>
                </c:pt>
                <c:pt idx="1">
                  <c:v>81.291925587038435</c:v>
                </c:pt>
                <c:pt idx="2">
                  <c:v>74.677485034816016</c:v>
                </c:pt>
                <c:pt idx="3">
                  <c:v>70.056766148459118</c:v>
                </c:pt>
                <c:pt idx="4">
                  <c:v>67.591335281997999</c:v>
                </c:pt>
                <c:pt idx="5">
                  <c:v>67.306941997304648</c:v>
                </c:pt>
                <c:pt idx="6">
                  <c:v>69.099608564703118</c:v>
                </c:pt>
                <c:pt idx="7">
                  <c:v>72.748614568329742</c:v>
                </c:pt>
                <c:pt idx="8">
                  <c:v>77.935350874004399</c:v>
                </c:pt>
                <c:pt idx="9">
                  <c:v>84.266742251015984</c:v>
                </c:pt>
                <c:pt idx="10">
                  <c:v>91.301742076826528</c:v>
                </c:pt>
                <c:pt idx="11">
                  <c:v>98.579294119103423</c:v>
                </c:pt>
                <c:pt idx="12">
                  <c:v>105.64613873784187</c:v>
                </c:pt>
                <c:pt idx="13">
                  <c:v>112.08291229765122</c:v>
                </c:pt>
                <c:pt idx="14">
                  <c:v>117.5271426109932</c:v>
                </c:pt>
                <c:pt idx="15">
                  <c:v>121.69196896935448</c:v>
                </c:pt>
                <c:pt idx="16">
                  <c:v>124.37969822093115</c:v>
                </c:pt>
                <c:pt idx="17">
                  <c:v>125.48963110633817</c:v>
                </c:pt>
                <c:pt idx="18">
                  <c:v>125.01993660345187</c:v>
                </c:pt>
                <c:pt idx="19">
                  <c:v>123.06369664249917</c:v>
                </c:pt>
                <c:pt idx="20">
                  <c:v>119.79956997716295</c:v>
                </c:pt>
                <c:pt idx="21">
                  <c:v>115.47781450419356</c:v>
                </c:pt>
                <c:pt idx="22">
                  <c:v>110.40264665820315</c:v>
                </c:pt>
                <c:pt idx="23">
                  <c:v>104.91209268884083</c:v>
                </c:pt>
                <c:pt idx="24">
                  <c:v>99.356591541336911</c:v>
                </c:pt>
                <c:pt idx="25">
                  <c:v>94.07763882763912</c:v>
                </c:pt>
                <c:pt idx="26">
                  <c:v>89.387716463236828</c:v>
                </c:pt>
                <c:pt idx="27">
                  <c:v>85.552637643093817</c:v>
                </c:pt>
                <c:pt idx="28">
                  <c:v>82.777260481022608</c:v>
                </c:pt>
                <c:pt idx="29">
                  <c:v>81.195297659084673</c:v>
                </c:pt>
                <c:pt idx="30">
                  <c:v>80.863688172328665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C0-6C4D-A4A4-306808B39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crossBetween val="midCat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Integral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ro-R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D36-EE42-95D1-4083D067CAF1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36-EE42-95D1-4083D067CAF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3D36-EE42-95D1-4083D067CAF1}"/>
              </c:ext>
            </c:extLst>
          </c:dPt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D36-EE42-95D1-4083D067C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  <c:max val="1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5.2382577581635417</c:v>
                </c:pt>
                <c:pt idx="3">
                  <c:v>3.744486766202634</c:v>
                </c:pt>
                <c:pt idx="4">
                  <c:v>2.3013958717186398</c:v>
                </c:pt>
                <c:pt idx="5">
                  <c:v>0.94817128408537599</c:v>
                </c:pt>
                <c:pt idx="6">
                  <c:v>-0.27666138828570297</c:v>
                </c:pt>
                <c:pt idx="7">
                  <c:v>-1.3385731128153679</c:v>
                </c:pt>
                <c:pt idx="8">
                  <c:v>-2.2095007722492994</c:v>
                </c:pt>
                <c:pt idx="9">
                  <c:v>-2.8695908471099685</c:v>
                </c:pt>
                <c:pt idx="10">
                  <c:v>-3.3082841050920351</c:v>
                </c:pt>
                <c:pt idx="11">
                  <c:v>-3.524782275097472</c:v>
                </c:pt>
                <c:pt idx="12">
                  <c:v>-3.5279361401909668</c:v>
                </c:pt>
                <c:pt idx="13">
                  <c:v>-3.3356046314462375</c:v>
                </c:pt>
                <c:pt idx="14">
                  <c:v>-2.9735494609449233</c:v>
                </c:pt>
                <c:pt idx="15">
                  <c:v>-2.4739454787878756</c:v>
                </c:pt>
                <c:pt idx="16">
                  <c:v>-1.873600659414123</c:v>
                </c:pt>
                <c:pt idx="17">
                  <c:v>-1.2119897182175734</c:v>
                </c:pt>
                <c:pt idx="18">
                  <c:v>-0.52921077244336345</c:v>
                </c:pt>
                <c:pt idx="19">
                  <c:v>0.13602536489306516</c:v>
                </c:pt>
                <c:pt idx="20">
                  <c:v>0.74826886345873334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C-E444-88FE-B6F83B2ED185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Sheet1!$G$22:$G$52</c:f>
              <c:numCache>
                <c:formatCode>General</c:formatCode>
                <c:ptCount val="31"/>
                <c:pt idx="0">
                  <c:v>0.74826886345873334</c:v>
                </c:pt>
                <c:pt idx="1">
                  <c:v>1.2769734554062993</c:v>
                </c:pt>
                <c:pt idx="2">
                  <c:v>1.6978287390026594</c:v>
                </c:pt>
                <c:pt idx="3">
                  <c:v>1.9937216658655288</c:v>
                </c:pt>
                <c:pt idx="4">
                  <c:v>2.1552880198957851</c:v>
                </c:pt>
                <c:pt idx="5">
                  <c:v>2.1810375817677681</c:v>
                </c:pt>
                <c:pt idx="6">
                  <c:v>2.0770598520918071</c:v>
                </c:pt>
                <c:pt idx="7">
                  <c:v>1.8563394362281684</c:v>
                </c:pt>
                <c:pt idx="8">
                  <c:v>1.5377303020480184</c:v>
                </c:pt>
                <c:pt idx="9">
                  <c:v>1.1446550713369348</c:v>
                </c:pt>
                <c:pt idx="10">
                  <c:v>0.70360844879895978</c:v>
                </c:pt>
                <c:pt idx="11">
                  <c:v>0.2425522164663505</c:v>
                </c:pt>
                <c:pt idx="12">
                  <c:v>-0.21070742353845162</c:v>
                </c:pt>
                <c:pt idx="13">
                  <c:v>-0.6300710589290901</c:v>
                </c:pt>
                <c:pt idx="14">
                  <c:v>-0.99254324646737757</c:v>
                </c:pt>
                <c:pt idx="15">
                  <c:v>-1.2794039549806939</c:v>
                </c:pt>
                <c:pt idx="16">
                  <c:v>-1.4770971067846119</c:v>
                </c:pt>
                <c:pt idx="17">
                  <c:v>-1.5777963661696504</c:v>
                </c:pt>
                <c:pt idx="18">
                  <c:v>-1.5796273882933249</c:v>
                </c:pt>
                <c:pt idx="19">
                  <c:v>-1.4865454580663879</c:v>
                </c:pt>
                <c:pt idx="20">
                  <c:v>-1.3078867043835274</c:v>
                </c:pt>
                <c:pt idx="21">
                  <c:v>-1.057628807633165</c:v>
                </c:pt>
                <c:pt idx="22">
                  <c:v>-0.75341237302102115</c:v>
                </c:pt>
                <c:pt idx="23">
                  <c:v>-0.41538612337192404</c:v>
                </c:pt>
                <c:pt idx="24">
                  <c:v>-6.4947178141579798E-2</c:v>
                </c:pt>
                <c:pt idx="25">
                  <c:v>0.27654843380611993</c:v>
                </c:pt>
                <c:pt idx="26">
                  <c:v>0.58903034929549847</c:v>
                </c:pt>
                <c:pt idx="27">
                  <c:v>0.85484354425928899</c:v>
                </c:pt>
                <c:pt idx="28">
                  <c:v>1.0597016580717877</c:v>
                </c:pt>
                <c:pt idx="29">
                  <c:v>1.1934143401332804</c:v>
                </c:pt>
                <c:pt idx="30">
                  <c:v>1.2503533351819343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C-E444-88FE-B6F83B2E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Derivative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450-66A6-314E-80EC-D1235370C4B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6F0F-B18A-124E-8641-7E60A071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EB0B2-FE7A-224A-A5B1-367947CA228C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4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92100" indent="-292100">
              <a:tabLst/>
              <a:defRPr/>
            </a:lvl1pPr>
            <a:lvl2pPr marL="750888" indent="-293688">
              <a:tabLst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7FFCB-52E6-D149-A0EC-18851D975873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1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2F317-41DF-7A48-93F1-5C8D1AE2D7A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71D3-35F7-ED4B-95A6-2AA1A449D75C}" type="datetime1">
              <a:rPr lang="en-US" smtClean="0"/>
              <a:t>9/15/2023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44741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16F67-80A5-A94D-98BA-E6880EEA7309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99BCD-45A3-6142-9178-A9449D7E4F20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7C34-BBCF-7143-85B4-4BAB5D8F23D7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99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1F99C729-8856-914D-8109-77C8ECFB8397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0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0D6AB-18B9-8943-8350-BAA11E0A3F31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5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9932190-2BD8-5F42-9DE7-4D0EAF0C59AD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33363" indent="-233363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92150" indent="-2349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6175" indent="-2317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93838" indent="-233363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35150" indent="-227013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F681-0390-9047-867E-BD4509D0A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EV3 Classroom:</a:t>
            </a:r>
            <a:br>
              <a:rPr lang="en-US" dirty="0"/>
            </a:br>
            <a:r>
              <a:rPr lang="ro-RO" dirty="0"/>
              <a:t>Urmăritorul de linie de tip </a:t>
            </a:r>
            <a:r>
              <a:rPr lang="en-US" dirty="0"/>
              <a:t>PID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58A4DDA-9CFA-7A44-BE70-398D7EFE9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7A3B56-0096-8A44-98D3-EB6D2ACF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ro-RO" dirty="0"/>
              <a:t>Ia o nouă citire a senzorului de culoare</a:t>
            </a:r>
            <a:endParaRPr lang="en-US" dirty="0"/>
          </a:p>
          <a:p>
            <a:pPr marL="350838" indent="-350838">
              <a:buFont typeface="+mj-lt"/>
              <a:buAutoNum type="arabicPeriod"/>
            </a:pPr>
            <a:r>
              <a:rPr lang="ro-RO" dirty="0"/>
              <a:t>Calculează </a:t>
            </a:r>
            <a:r>
              <a:rPr lang="en-US" dirty="0"/>
              <a:t>“er</a:t>
            </a:r>
            <a:r>
              <a:rPr lang="ro-RO" dirty="0"/>
              <a:t>oarea</a:t>
            </a:r>
            <a:r>
              <a:rPr lang="en-US" dirty="0"/>
              <a:t>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</a:t>
            </a:r>
            <a:r>
              <a:rPr lang="en-US" dirty="0"/>
              <a:t> er</a:t>
            </a:r>
            <a:r>
              <a:rPr lang="ro-RO" dirty="0"/>
              <a:t>oarea pentru a determina contribuția actualizării întoarcerii </a:t>
            </a:r>
            <a:r>
              <a:rPr lang="en-US" dirty="0"/>
              <a:t>(proportional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eroarea pentru a actualiza </a:t>
            </a:r>
            <a:r>
              <a:rPr lang="en-US" dirty="0"/>
              <a:t>integral</a:t>
            </a:r>
            <a:r>
              <a:rPr lang="ro-RO" dirty="0"/>
              <a:t>a</a:t>
            </a:r>
            <a:r>
              <a:rPr lang="en-US" dirty="0"/>
              <a:t> (sum</a:t>
            </a:r>
            <a:r>
              <a:rPr lang="ro-RO" dirty="0"/>
              <a:t>a tuturor erorilor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</a:t>
            </a:r>
            <a:r>
              <a:rPr lang="en-US" dirty="0"/>
              <a:t> integral</a:t>
            </a:r>
            <a:r>
              <a:rPr lang="ro-RO" dirty="0"/>
              <a:t>a pentru a determina contribuția la actualizarea întoarcerii (c</a:t>
            </a:r>
            <a:r>
              <a:rPr lang="en-US" dirty="0" err="1"/>
              <a:t>ontrol</a:t>
            </a:r>
            <a:r>
              <a:rPr lang="ro-RO" dirty="0"/>
              <a:t> pe baza integralei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eroarea pentru a actualiza </a:t>
            </a:r>
            <a:r>
              <a:rPr lang="en-US" dirty="0" err="1"/>
              <a:t>derivat</a:t>
            </a:r>
            <a:r>
              <a:rPr lang="ro-RO" dirty="0"/>
              <a:t>a</a:t>
            </a:r>
            <a:r>
              <a:rPr lang="en-US" dirty="0"/>
              <a:t> (</a:t>
            </a:r>
            <a:r>
              <a:rPr lang="ro-RO" dirty="0"/>
              <a:t>diferența de la ultima eroare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 derivata pentru a determina ccontribuția la actualizarea întoarcerii (controlul derivatei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 err="1"/>
              <a:t>Combin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feedback-ul </a:t>
            </a:r>
            <a:r>
              <a:rPr lang="en-US" dirty="0"/>
              <a:t>P, I, </a:t>
            </a:r>
            <a:r>
              <a:rPr lang="ro-RO" dirty="0"/>
              <a:t>și</a:t>
            </a:r>
            <a:r>
              <a:rPr lang="en-US" dirty="0"/>
              <a:t> D </a:t>
            </a:r>
            <a:r>
              <a:rPr lang="ro-RO" dirty="0"/>
              <a:t>și întoarce robotul.</a:t>
            </a: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5544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B196EE-284E-FF4B-A106-C12471BA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Este la fel ca programul de control proporțional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F4AB-32A8-3F4B-AE16-2A75515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652A-AFF8-E44D-B98E-2E83AEE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 –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34661-28ED-534B-8591-C6393E189584}"/>
              </a:ext>
            </a:extLst>
          </p:cNvPr>
          <p:cNvSpPr txBox="1"/>
          <p:nvPr/>
        </p:nvSpPr>
        <p:spPr>
          <a:xfrm>
            <a:off x="2427938" y="2745761"/>
            <a:ext cx="506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</a:t>
            </a:r>
            <a:r>
              <a:rPr lang="ro-RO" dirty="0"/>
              <a:t>oarea</a:t>
            </a:r>
            <a:r>
              <a:rPr lang="en-US" dirty="0"/>
              <a:t> = </a:t>
            </a:r>
            <a:r>
              <a:rPr lang="en-US" dirty="0" err="1"/>
              <a:t>distan</a:t>
            </a:r>
            <a:r>
              <a:rPr lang="ro-RO" dirty="0"/>
              <a:t>ța față de linie</a:t>
            </a:r>
            <a:r>
              <a:rPr lang="en-US" dirty="0"/>
              <a:t> = </a:t>
            </a:r>
            <a:r>
              <a:rPr lang="ro-RO" dirty="0"/>
              <a:t>citire</a:t>
            </a:r>
            <a:r>
              <a:rPr lang="en-US" dirty="0"/>
              <a:t> - target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2CC6A-5117-6041-9C52-2993CDAD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79" y="3115093"/>
            <a:ext cx="7830255" cy="1989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04D0D-C4C1-3241-99B0-DD3668C43AEF}"/>
              </a:ext>
            </a:extLst>
          </p:cNvPr>
          <p:cNvSpPr txBox="1"/>
          <p:nvPr/>
        </p:nvSpPr>
        <p:spPr>
          <a:xfrm>
            <a:off x="760020" y="5104748"/>
            <a:ext cx="762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</a:t>
            </a:r>
            <a:r>
              <a:rPr lang="ro-RO" dirty="0"/>
              <a:t>ecția</a:t>
            </a:r>
            <a:r>
              <a:rPr lang="en-US" dirty="0"/>
              <a:t> (</a:t>
            </a:r>
            <a:r>
              <a:rPr lang="en-US" dirty="0" err="1"/>
              <a:t>P_fix</a:t>
            </a:r>
            <a:r>
              <a:rPr lang="en-US" dirty="0"/>
              <a:t>) = Er</a:t>
            </a:r>
            <a:r>
              <a:rPr lang="ro-RO" dirty="0"/>
              <a:t>oarea sclalată cu o constantă proporțională (</a:t>
            </a:r>
            <a:r>
              <a:rPr lang="en-US" dirty="0" err="1"/>
              <a:t>K</a:t>
            </a:r>
            <a:r>
              <a:rPr lang="en-US" baseline="-25000" dirty="0" err="1"/>
              <a:t>p</a:t>
            </a:r>
            <a:r>
              <a:rPr lang="en-US" dirty="0"/>
              <a:t>) = 0.5</a:t>
            </a:r>
          </a:p>
        </p:txBody>
      </p:sp>
    </p:spTree>
    <p:extLst>
      <p:ext uri="{BB962C8B-B14F-4D97-AF65-F5344CB8AC3E}">
        <p14:creationId xmlns:p14="http://schemas.microsoft.com/office/powerpoint/2010/main" val="1960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832509-7C89-E94B-ACC1-983D214C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442562"/>
          </a:xfrm>
        </p:spPr>
        <p:txBody>
          <a:bodyPr>
            <a:normAutofit fontScale="92500"/>
          </a:bodyPr>
          <a:lstStyle/>
          <a:p>
            <a:r>
              <a:rPr lang="ro-RO" dirty="0"/>
              <a:t>Această secțiune calculează integrala.</a:t>
            </a:r>
            <a:r>
              <a:rPr lang="en-US" dirty="0"/>
              <a:t> </a:t>
            </a:r>
            <a:r>
              <a:rPr lang="ro-RO" dirty="0"/>
              <a:t>Adaugă eroarea curentă la o variabilă care este suma tutror erorilor anterioare</a:t>
            </a:r>
            <a:r>
              <a:rPr lang="en-US" dirty="0"/>
              <a:t>. </a:t>
            </a:r>
          </a:p>
          <a:p>
            <a:r>
              <a:rPr lang="ro-RO" dirty="0"/>
              <a:t>Constanta de scalare este mică din moment ce integrala este mare.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2CFE3-7F11-554D-B9C9-70CC0A9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CA48-28F2-1949-BCAC-C8BFB46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 - Integral</a:t>
            </a:r>
            <a:r>
              <a:rPr lang="ro-RO" dirty="0"/>
              <a:t>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52168-CB6E-F74E-B6E2-DDEAC1F1D47E}"/>
              </a:ext>
            </a:extLst>
          </p:cNvPr>
          <p:cNvSpPr txBox="1"/>
          <p:nvPr/>
        </p:nvSpPr>
        <p:spPr>
          <a:xfrm>
            <a:off x="331695" y="3606086"/>
            <a:ext cx="835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Integral</a:t>
            </a:r>
            <a:r>
              <a:rPr lang="ro-RO" sz="1800" dirty="0"/>
              <a:t>a</a:t>
            </a:r>
            <a:r>
              <a:rPr lang="en-US" sz="1800" dirty="0"/>
              <a:t> = sum</a:t>
            </a:r>
            <a:r>
              <a:rPr lang="ro-RO" sz="1800" dirty="0"/>
              <a:t>a tuturor erorilor anterioare</a:t>
            </a:r>
            <a:r>
              <a:rPr lang="en-US" sz="1800" dirty="0"/>
              <a:t> = </a:t>
            </a:r>
            <a:r>
              <a:rPr lang="ro-RO" sz="1800" dirty="0"/>
              <a:t>erorile anterioare+eroarea cea mai nouă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8A71-A22C-1645-87BA-E7E1AB925975}"/>
              </a:ext>
            </a:extLst>
          </p:cNvPr>
          <p:cNvSpPr txBox="1"/>
          <p:nvPr/>
        </p:nvSpPr>
        <p:spPr>
          <a:xfrm>
            <a:off x="1065662" y="5846367"/>
            <a:ext cx="762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</a:t>
            </a:r>
            <a:r>
              <a:rPr lang="ro-RO" sz="1800" dirty="0"/>
              <a:t>ecție</a:t>
            </a:r>
            <a:r>
              <a:rPr lang="en-US" sz="1800" dirty="0"/>
              <a:t> (</a:t>
            </a:r>
            <a:r>
              <a:rPr lang="en-US" sz="1800" dirty="0" err="1"/>
              <a:t>I_fix</a:t>
            </a:r>
            <a:r>
              <a:rPr lang="en-US" sz="1800" dirty="0"/>
              <a:t>) = Integral</a:t>
            </a:r>
            <a:r>
              <a:rPr lang="ro-RO" sz="1800" dirty="0"/>
              <a:t>a scalată cu o constantă proporțională </a:t>
            </a:r>
            <a:r>
              <a:rPr lang="en-US" sz="1800" dirty="0"/>
              <a:t>(K</a:t>
            </a:r>
            <a:r>
              <a:rPr lang="en-US" sz="1800" baseline="-25000" dirty="0"/>
              <a:t>i</a:t>
            </a:r>
            <a:r>
              <a:rPr lang="en-US" sz="1800" dirty="0"/>
              <a:t>) = 0.01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44F608-2A54-1B43-9BE2-35DD0B7C5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95" y="4044016"/>
            <a:ext cx="5270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0B9A07B-11EA-5D42-9266-89AF2BB8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693537"/>
            <a:ext cx="8238707" cy="890111"/>
          </a:xfrm>
        </p:spPr>
        <p:txBody>
          <a:bodyPr>
            <a:normAutofit/>
          </a:bodyPr>
          <a:lstStyle/>
          <a:p>
            <a:r>
              <a:rPr lang="ro-RO" sz="2100" dirty="0"/>
              <a:t>Această secțiune de cod calculează derivata.</a:t>
            </a:r>
            <a:r>
              <a:rPr lang="en-US" sz="2100" dirty="0"/>
              <a:t> </a:t>
            </a:r>
            <a:r>
              <a:rPr lang="ro-RO" sz="2100" dirty="0"/>
              <a:t>Scade eroarea curentă din ultima eroare pentru a vedea schimbarea în eroare.</a:t>
            </a:r>
            <a:endParaRPr lang="en-US" sz="2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24A51-3DA4-424B-A074-D9B8E409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5F3B-2D7E-F442-80BD-4DF17A1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 - </a:t>
            </a:r>
            <a:r>
              <a:rPr lang="en-US" dirty="0" err="1"/>
              <a:t>Derivat</a:t>
            </a:r>
            <a:r>
              <a:rPr lang="ro-RO" dirty="0"/>
              <a:t>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8AF98-4BB7-4D46-86FC-0D012440DD3B}"/>
              </a:ext>
            </a:extLst>
          </p:cNvPr>
          <p:cNvSpPr txBox="1"/>
          <p:nvPr/>
        </p:nvSpPr>
        <p:spPr>
          <a:xfrm>
            <a:off x="983138" y="2608666"/>
            <a:ext cx="708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Derivat</a:t>
            </a:r>
            <a:r>
              <a:rPr lang="ro-RO" sz="1800" dirty="0"/>
              <a:t>a</a:t>
            </a:r>
            <a:r>
              <a:rPr lang="en-US" sz="1800" dirty="0"/>
              <a:t> 	= </a:t>
            </a:r>
            <a:r>
              <a:rPr lang="ro-RO" sz="1800" dirty="0"/>
              <a:t>rata de schimbare a erorii</a:t>
            </a:r>
            <a:r>
              <a:rPr lang="en-US" sz="1800" dirty="0"/>
              <a:t>= </a:t>
            </a:r>
            <a:r>
              <a:rPr lang="ro-RO" sz="1800" dirty="0"/>
              <a:t>eroarea curentă</a:t>
            </a:r>
            <a:r>
              <a:rPr lang="en-US" sz="1800" dirty="0"/>
              <a:t>– </a:t>
            </a:r>
            <a:r>
              <a:rPr lang="ro-RO" sz="1800" dirty="0"/>
              <a:t>ultima eroare</a:t>
            </a:r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4A8D4-DC8D-414B-A1A1-F689D4C38883}"/>
              </a:ext>
            </a:extLst>
          </p:cNvPr>
          <p:cNvSpPr txBox="1"/>
          <p:nvPr/>
        </p:nvSpPr>
        <p:spPr>
          <a:xfrm>
            <a:off x="983138" y="6123765"/>
            <a:ext cx="708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</a:t>
            </a:r>
            <a:r>
              <a:rPr lang="ro-RO" sz="1800" dirty="0"/>
              <a:t>ecție</a:t>
            </a:r>
            <a:r>
              <a:rPr lang="en-US" sz="1800" dirty="0"/>
              <a:t> (</a:t>
            </a:r>
            <a:r>
              <a:rPr lang="en-US" sz="1800" dirty="0" err="1"/>
              <a:t>D_fix</a:t>
            </a:r>
            <a:r>
              <a:rPr lang="en-US" sz="1800" dirty="0"/>
              <a:t>) = </a:t>
            </a:r>
            <a:r>
              <a:rPr lang="en-US" sz="1800" dirty="0" err="1"/>
              <a:t>Derivat</a:t>
            </a:r>
            <a:r>
              <a:rPr lang="ro-RO" sz="1800" dirty="0"/>
              <a:t>a scalată cu o constantă proporțională</a:t>
            </a:r>
            <a:r>
              <a:rPr lang="en-US" sz="1800" dirty="0"/>
              <a:t> (</a:t>
            </a:r>
            <a:r>
              <a:rPr lang="en-US" sz="1800" dirty="0" err="1"/>
              <a:t>K</a:t>
            </a:r>
            <a:r>
              <a:rPr lang="en-US" sz="1800" baseline="-25000" dirty="0" err="1"/>
              <a:t>d</a:t>
            </a:r>
            <a:r>
              <a:rPr lang="en-US" sz="1800" dirty="0"/>
              <a:t>) = 4.0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254E6-8EF6-3E4B-938C-AD9FEE6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95" y="3088465"/>
            <a:ext cx="6870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FA2ADF-E0D6-A041-88E0-B3F869B0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1749094"/>
          </a:xfrm>
        </p:spPr>
        <p:txBody>
          <a:bodyPr>
            <a:normAutofit/>
          </a:bodyPr>
          <a:lstStyle/>
          <a:p>
            <a:r>
              <a:rPr lang="ro-RO" dirty="0"/>
              <a:t>Fiecare dintre aceste componente au fost scalate. La acest punct, le putem pune doar împreună.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DB7F-1B76-E747-8DFB-18152F6B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4DF29-AFEB-6541-873F-14091C7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le punem împreună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C3A10-545E-0B46-B715-E1ED1D8710BF}"/>
              </a:ext>
            </a:extLst>
          </p:cNvPr>
          <p:cNvSpPr txBox="1"/>
          <p:nvPr/>
        </p:nvSpPr>
        <p:spPr>
          <a:xfrm>
            <a:off x="725696" y="5178250"/>
            <a:ext cx="768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</a:t>
            </a:r>
            <a:r>
              <a:rPr lang="ro-RO" dirty="0"/>
              <a:t>augă cele 3 corecții pentru </a:t>
            </a:r>
            <a:r>
              <a:rPr lang="en-US" dirty="0"/>
              <a:t> P, I, </a:t>
            </a:r>
            <a:r>
              <a:rPr lang="ro-RO" dirty="0"/>
              <a:t>și</a:t>
            </a:r>
            <a:r>
              <a:rPr lang="en-US" dirty="0"/>
              <a:t> D </a:t>
            </a:r>
            <a:r>
              <a:rPr lang="ro-RO" dirty="0"/>
              <a:t>împreună</a:t>
            </a:r>
            <a:r>
              <a:rPr lang="en-US" dirty="0"/>
              <a:t>. </a:t>
            </a:r>
            <a:r>
              <a:rPr lang="ro-RO" dirty="0"/>
              <a:t>Aceasta va fi corecția finală.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F50BC-78AA-F54B-A84C-A8BA460539CA}"/>
              </a:ext>
            </a:extLst>
          </p:cNvPr>
          <p:cNvSpPr txBox="1"/>
          <p:nvPr/>
        </p:nvSpPr>
        <p:spPr>
          <a:xfrm>
            <a:off x="1553639" y="3460442"/>
            <a:ext cx="6027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  <a:r>
              <a:rPr lang="ro-RO" dirty="0"/>
              <a:t>lică corecția la block-ul mișcare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78BE49-89D5-1549-AA5C-5981B654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5" y="4008312"/>
            <a:ext cx="7683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072227"/>
          </a:xfrm>
        </p:spPr>
        <p:txBody>
          <a:bodyPr>
            <a:noAutofit/>
          </a:bodyPr>
          <a:lstStyle/>
          <a:p>
            <a:r>
              <a:rPr lang="ro-RO" sz="2100" dirty="0"/>
              <a:t>Asta e ce iese dacă le punem pe toate cele trei împreună.</a:t>
            </a:r>
            <a:r>
              <a:rPr lang="en-US" sz="2100" dirty="0"/>
              <a:t> </a:t>
            </a:r>
          </a:p>
          <a:p>
            <a:r>
              <a:rPr lang="ro-RO" sz="2100" dirty="0"/>
              <a:t>Sperăm că înțelegeți cum funcționează PID-ul un pic mai bine.</a:t>
            </a:r>
            <a:endParaRPr lang="en-US" sz="2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Codul complet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217AB-585C-034C-9975-CA575FACCDB9}"/>
              </a:ext>
            </a:extLst>
          </p:cNvPr>
          <p:cNvSpPr txBox="1"/>
          <p:nvPr/>
        </p:nvSpPr>
        <p:spPr>
          <a:xfrm>
            <a:off x="6168003" y="3913086"/>
            <a:ext cx="144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4419A-A2E1-C548-85FB-B20C8445CC35}"/>
              </a:ext>
            </a:extLst>
          </p:cNvPr>
          <p:cNvSpPr txBox="1"/>
          <p:nvPr/>
        </p:nvSpPr>
        <p:spPr>
          <a:xfrm>
            <a:off x="6362357" y="4486391"/>
            <a:ext cx="105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  <a:r>
              <a:rPr lang="ro-RO" dirty="0"/>
              <a:t>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4B10-977C-6E41-9B68-815E47742454}"/>
              </a:ext>
            </a:extLst>
          </p:cNvPr>
          <p:cNvSpPr txBox="1"/>
          <p:nvPr/>
        </p:nvSpPr>
        <p:spPr>
          <a:xfrm>
            <a:off x="5949614" y="5263791"/>
            <a:ext cx="187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Derivat</a:t>
            </a:r>
            <a:r>
              <a:rPr lang="ro-RO" dirty="0"/>
              <a:t>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AA504-67AA-0B48-8F69-02B82FE130EA}"/>
              </a:ext>
            </a:extLst>
          </p:cNvPr>
          <p:cNvSpPr txBox="1"/>
          <p:nvPr/>
        </p:nvSpPr>
        <p:spPr>
          <a:xfrm>
            <a:off x="5750358" y="5913022"/>
            <a:ext cx="227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Puse împreună</a:t>
            </a:r>
            <a:endParaRPr lang="en-US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0991BA-F207-0E40-85AB-76C1C911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95" y="3213344"/>
            <a:ext cx="3478438" cy="32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9B855-45A0-0D4D-94EF-42C9A373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48" y="1409588"/>
            <a:ext cx="4186502" cy="50718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Codul complet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2D1D4-5C6D-244B-A0EC-727960FEAE14}"/>
              </a:ext>
            </a:extLst>
          </p:cNvPr>
          <p:cNvSpPr txBox="1"/>
          <p:nvPr/>
        </p:nvSpPr>
        <p:spPr>
          <a:xfrm>
            <a:off x="7051274" y="3239349"/>
            <a:ext cx="144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0464-B200-A744-B0D9-45442C8B4117}"/>
              </a:ext>
            </a:extLst>
          </p:cNvPr>
          <p:cNvSpPr txBox="1"/>
          <p:nvPr/>
        </p:nvSpPr>
        <p:spPr>
          <a:xfrm>
            <a:off x="7177480" y="3945520"/>
            <a:ext cx="119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  <a:r>
              <a:rPr lang="ro-RO" dirty="0"/>
              <a:t>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BD9CE-6AE8-E14C-ACBB-EFADF12F29F9}"/>
              </a:ext>
            </a:extLst>
          </p:cNvPr>
          <p:cNvSpPr txBox="1"/>
          <p:nvPr/>
        </p:nvSpPr>
        <p:spPr>
          <a:xfrm>
            <a:off x="7108653" y="4860401"/>
            <a:ext cx="132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Derivat</a:t>
            </a:r>
            <a:r>
              <a:rPr lang="ro-RO" dirty="0"/>
              <a:t>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00FFD-D9F7-B54C-B39D-46AC61C87AEE}"/>
              </a:ext>
            </a:extLst>
          </p:cNvPr>
          <p:cNvSpPr txBox="1"/>
          <p:nvPr/>
        </p:nvSpPr>
        <p:spPr>
          <a:xfrm>
            <a:off x="6602543" y="5775282"/>
            <a:ext cx="234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</a:t>
            </a:r>
            <a:r>
              <a:rPr lang="ro-RO" dirty="0"/>
              <a:t>se împreună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4C6DF-CB1A-704E-A786-CD231B76994F}"/>
              </a:ext>
            </a:extLst>
          </p:cNvPr>
          <p:cNvSpPr txBox="1"/>
          <p:nvPr/>
        </p:nvSpPr>
        <p:spPr>
          <a:xfrm>
            <a:off x="151401" y="1626268"/>
            <a:ext cx="2327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</a:t>
            </a:r>
            <a:r>
              <a:rPr lang="ro-RO" dirty="0"/>
              <a:t>tează variabilele pentru ultima eroare și integrala înainte de LOOP și inițializează-le la 0 pentru că ele sunt mai întâi citite și apoi scrise.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10" y="1704120"/>
            <a:ext cx="8238707" cy="4217512"/>
          </a:xfrm>
        </p:spPr>
        <p:txBody>
          <a:bodyPr>
            <a:noAutofit/>
          </a:bodyPr>
          <a:lstStyle/>
          <a:p>
            <a:r>
              <a:rPr lang="ro-RO" sz="1650" dirty="0"/>
              <a:t>Cel mai comun mod de ajusta constantele PID este încercare și eroare.</a:t>
            </a:r>
            <a:endParaRPr lang="en-US" sz="1650" dirty="0"/>
          </a:p>
          <a:p>
            <a:r>
              <a:rPr lang="ro-RO" sz="1650" dirty="0"/>
              <a:t>Asta poate cere timp</a:t>
            </a:r>
            <a:r>
              <a:rPr lang="en-US" sz="1650" dirty="0"/>
              <a:t>. </a:t>
            </a:r>
            <a:r>
              <a:rPr lang="ro-RO" sz="1650" dirty="0"/>
              <a:t>Aici sunt câteva sfaturi</a:t>
            </a:r>
            <a:r>
              <a:rPr lang="en-US" sz="1650" dirty="0"/>
              <a:t>:</a:t>
            </a:r>
          </a:p>
          <a:p>
            <a:pPr lvl="1"/>
            <a:r>
              <a:rPr lang="ro-RO" sz="1575" dirty="0"/>
              <a:t>Dezactivați totul mai puțin partea proporțională</a:t>
            </a:r>
            <a:r>
              <a:rPr lang="en-US" sz="1575" dirty="0"/>
              <a:t> (set</a:t>
            </a:r>
            <a:r>
              <a:rPr lang="ro-RO" sz="1575" dirty="0"/>
              <a:t>ează celelalte constante la </a:t>
            </a:r>
            <a:r>
              <a:rPr lang="en-US" sz="1575" dirty="0"/>
              <a:t>zero). </a:t>
            </a:r>
            <a:r>
              <a:rPr lang="en-US" sz="1575" dirty="0" err="1"/>
              <a:t>Ajust</a:t>
            </a:r>
            <a:r>
              <a:rPr lang="ro-RO" sz="1575" dirty="0"/>
              <a:t>ează constanta proporțională până când robotul urmărește linia bine.</a:t>
            </a:r>
            <a:endParaRPr lang="en-US" sz="1575" dirty="0"/>
          </a:p>
          <a:p>
            <a:pPr lvl="1"/>
            <a:r>
              <a:rPr lang="ro-RO" sz="1575" dirty="0"/>
              <a:t>Apoi</a:t>
            </a:r>
            <a:r>
              <a:rPr lang="en-US" sz="1575" dirty="0"/>
              <a:t>, </a:t>
            </a:r>
            <a:r>
              <a:rPr lang="ro-RO" sz="1575" dirty="0"/>
              <a:t>activează partea integrală și ajustează constanta până când robotul dovedește o bună performanță pe linie.</a:t>
            </a:r>
            <a:endParaRPr lang="en-US" sz="1575" dirty="0"/>
          </a:p>
          <a:p>
            <a:pPr lvl="1"/>
            <a:r>
              <a:rPr lang="ro-RO" sz="1575" dirty="0"/>
              <a:t>În sfârșit, activează partea derivată și ajustează constanta până când ești satisfăcut cu urmărirea liniei.</a:t>
            </a:r>
            <a:endParaRPr lang="en-US" sz="1575" dirty="0"/>
          </a:p>
          <a:p>
            <a:pPr lvl="1"/>
            <a:r>
              <a:rPr lang="ro-RO" sz="1575" dirty="0"/>
              <a:t>Când activezi fiecare segment, aici sunt câteva valori cu care poți să începi ajustarea  constantelor</a:t>
            </a:r>
            <a:r>
              <a:rPr lang="en-US" sz="1575" dirty="0"/>
              <a:t>:</a:t>
            </a:r>
          </a:p>
          <a:p>
            <a:pPr lvl="2"/>
            <a:r>
              <a:rPr lang="en-US" sz="1500" dirty="0"/>
              <a:t>P: 1.0 adjust by ±0.5 initially and ±0.1 for fine tuning</a:t>
            </a:r>
          </a:p>
          <a:p>
            <a:pPr lvl="2"/>
            <a:r>
              <a:rPr lang="en-US" sz="1500" dirty="0"/>
              <a:t>I: 0.05 adjust by ±0.01 initial and ±0.005 for fine tuning</a:t>
            </a:r>
          </a:p>
          <a:p>
            <a:pPr lvl="2"/>
            <a:r>
              <a:rPr lang="en-US" sz="1500" dirty="0"/>
              <a:t>D: 1.0 adjust by ±0.5 initially and ±0.1 for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 cheie</a:t>
            </a:r>
            <a:r>
              <a:rPr lang="en-US" dirty="0"/>
              <a:t>: </a:t>
            </a:r>
            <a:r>
              <a:rPr lang="ro-RO" dirty="0"/>
              <a:t>Ajustarea constantelor </a:t>
            </a:r>
            <a:r>
              <a:rPr lang="en-US" dirty="0"/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29943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</a:t>
            </a:r>
            <a:r>
              <a:rPr lang="ro-RO" dirty="0"/>
              <a:t>rea</a:t>
            </a:r>
            <a:r>
              <a:rPr lang="en-US" dirty="0"/>
              <a:t> </a:t>
            </a:r>
            <a:r>
              <a:rPr lang="ro-RO" dirty="0"/>
              <a:t>Urmăritorilor de linie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/>
              <a:t>Este de fapt </a:t>
            </a:r>
            <a:r>
              <a:rPr lang="en-US" dirty="0"/>
              <a:t>“P” </a:t>
            </a:r>
            <a:r>
              <a:rPr lang="ro-RO" dirty="0"/>
              <a:t>di</a:t>
            </a:r>
            <a:r>
              <a:rPr lang="en-US" dirty="0"/>
              <a:t>n PID</a:t>
            </a:r>
          </a:p>
          <a:p>
            <a:r>
              <a:rPr lang="ro-RO" dirty="0"/>
              <a:t>Realizează întoarceri proporționale</a:t>
            </a:r>
            <a:endParaRPr lang="en-US" dirty="0"/>
          </a:p>
          <a:p>
            <a:r>
              <a:rPr lang="ro-RO" dirty="0"/>
              <a:t>Merge bine atât pentru linile drepte cât și pentru liniile curbe</a:t>
            </a:r>
            <a:endParaRPr lang="en-US" dirty="0"/>
          </a:p>
          <a:p>
            <a:r>
              <a:rPr lang="ro-RO" dirty="0"/>
              <a:t>Bun pentru echipele cu experiență și avansate</a:t>
            </a:r>
            <a:r>
              <a:rPr lang="en-US" dirty="0">
                <a:sym typeface="Wingdings"/>
              </a:rPr>
              <a:t> </a:t>
            </a:r>
            <a:r>
              <a:rPr lang="ro-RO" dirty="0">
                <a:sym typeface="Wingdings"/>
              </a:rPr>
              <a:t>trebuie să știți să folosiți block-uri de matematică și liniile de date.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o-RO" dirty="0"/>
              <a:t>Este mai bun ca și controlul p</a:t>
            </a:r>
            <a:r>
              <a:rPr lang="en-US" dirty="0" err="1"/>
              <a:t>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 </a:t>
            </a:r>
            <a:r>
              <a:rPr lang="ro-RO" dirty="0"/>
              <a:t>pentru curbele strânse, pe măsură ce robotul se adaptează curburii.</a:t>
            </a:r>
            <a:endParaRPr lang="en-US" dirty="0"/>
          </a:p>
          <a:p>
            <a:r>
              <a:rPr lang="ro-RO" dirty="0"/>
              <a:t>Cu toate acestea</a:t>
            </a:r>
            <a:r>
              <a:rPr lang="en-US" dirty="0"/>
              <a:t>, </a:t>
            </a:r>
            <a:r>
              <a:rPr lang="ro-RO" dirty="0"/>
              <a:t>pentru</a:t>
            </a:r>
            <a:r>
              <a:rPr lang="en-US" dirty="0"/>
              <a:t> FIRST LEGO League, </a:t>
            </a:r>
            <a:r>
              <a:rPr lang="ro-RO" dirty="0"/>
              <a:t>care are în mare măsură are linii drepte, controlul proporțional este suficient.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</p:spTree>
    <p:extLst>
      <p:ext uri="{BB962C8B-B14F-4D97-AF65-F5344CB8AC3E}">
        <p14:creationId xmlns:p14="http://schemas.microsoft.com/office/powerpoint/2010/main" val="3407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26" y="1515978"/>
            <a:ext cx="8136148" cy="45758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(0.6 Constant)</a:t>
            </a:r>
          </a:p>
        </p:txBody>
      </p:sp>
    </p:spTree>
    <p:extLst>
      <p:ext uri="{BB962C8B-B14F-4D97-AF65-F5344CB8AC3E}">
        <p14:creationId xmlns:p14="http://schemas.microsoft.com/office/powerpoint/2010/main" val="24949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Învățăm despre limitările controlului proporțional </a:t>
            </a:r>
            <a:endParaRPr lang="en-US" dirty="0"/>
          </a:p>
          <a:p>
            <a:r>
              <a:rPr lang="ro-RO" dirty="0"/>
              <a:t>Învățăm ce înseamnă </a:t>
            </a:r>
            <a:r>
              <a:rPr lang="en-US" dirty="0"/>
              <a:t>PID</a:t>
            </a:r>
          </a:p>
          <a:p>
            <a:r>
              <a:rPr lang="ro-RO" dirty="0"/>
              <a:t>Învățăm să programăm un </a:t>
            </a:r>
            <a:r>
              <a:rPr lang="en-US" dirty="0"/>
              <a:t>PID </a:t>
            </a:r>
            <a:r>
              <a:rPr lang="ro-RO" dirty="0"/>
              <a:t>și cum îl ajustăm</a:t>
            </a:r>
            <a:endParaRPr lang="en-US" dirty="0"/>
          </a:p>
          <a:p>
            <a:pPr marL="0" indent="0">
              <a:buNone/>
            </a:pPr>
            <a:r>
              <a:rPr lang="ro-RO" b="1" dirty="0"/>
              <a:t>Cerințe</a:t>
            </a:r>
            <a:r>
              <a:rPr lang="en-US" b="1" dirty="0"/>
              <a:t>: </a:t>
            </a:r>
            <a:endParaRPr lang="ro-RO" b="1" dirty="0"/>
          </a:p>
          <a:p>
            <a:pPr marL="0" indent="0">
              <a:buNone/>
            </a:pPr>
            <a:r>
              <a:rPr lang="ro-RO" dirty="0"/>
              <a:t>Block-uri de Matematică</a:t>
            </a:r>
            <a:r>
              <a:rPr lang="en-US" dirty="0"/>
              <a:t>, </a:t>
            </a:r>
            <a:r>
              <a:rPr lang="ro-RO" dirty="0"/>
              <a:t>Calibrarea senzorului de culoare,</a:t>
            </a:r>
            <a:r>
              <a:rPr lang="en-US" dirty="0"/>
              <a:t> Data Wires, </a:t>
            </a:r>
            <a:r>
              <a:rPr lang="en-US" dirty="0" err="1"/>
              <a:t>Variab</a:t>
            </a:r>
            <a:r>
              <a:rPr lang="ro-RO" dirty="0"/>
              <a:t>ile</a:t>
            </a:r>
            <a:r>
              <a:rPr lang="en-US" dirty="0"/>
              <a:t>, </a:t>
            </a:r>
            <a:r>
              <a:rPr lang="ro-RO" dirty="0"/>
              <a:t>Control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Vă recomandăm să aveți cunoștințe minime de algebră.</a:t>
            </a:r>
            <a:r>
              <a:rPr lang="en-US" sz="1400" dirty="0">
                <a:solidFill>
                  <a:srgbClr val="FF0000"/>
                </a:solidFill>
              </a:rPr>
              <a:t> PID </a:t>
            </a:r>
            <a:r>
              <a:rPr lang="ro-RO" sz="1400" dirty="0">
                <a:solidFill>
                  <a:srgbClr val="FF0000"/>
                </a:solidFill>
              </a:rPr>
              <a:t>este un concept de calcul și elevii ar trebui să înțeleagă de ce este folosit și matematica din spate înainte de utilizarea lui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Utilizează Modul de Prezentare pentru că lecția conține multe animații.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Obiectivele</a:t>
            </a:r>
            <a:r>
              <a:rPr lang="en-US" dirty="0"/>
              <a:t> </a:t>
            </a:r>
            <a:r>
              <a:rPr lang="ro-RO" dirty="0"/>
              <a:t>l</a:t>
            </a:r>
            <a:r>
              <a:rPr lang="en-US" dirty="0"/>
              <a:t>e</a:t>
            </a:r>
            <a:r>
              <a:rPr lang="ro-RO" dirty="0"/>
              <a:t>cț</a:t>
            </a:r>
            <a:r>
              <a:rPr lang="en-US" dirty="0" err="1"/>
              <a:t>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98" y="1445779"/>
            <a:ext cx="8728838" cy="49088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(0.8 Constant)</a:t>
            </a:r>
          </a:p>
        </p:txBody>
      </p:sp>
    </p:spTree>
    <p:extLst>
      <p:ext uri="{BB962C8B-B14F-4D97-AF65-F5344CB8AC3E}">
        <p14:creationId xmlns:p14="http://schemas.microsoft.com/office/powerpoint/2010/main" val="26428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d 576">
            <a:hlinkClick r:id="" action="ppaction://media"/>
            <a:extLst>
              <a:ext uri="{FF2B5EF4-FFF2-40B4-BE49-F238E27FC236}">
                <a16:creationId xmlns:a16="http://schemas.microsoft.com/office/drawing/2014/main" id="{801CCF1F-4988-412C-ACFD-A8F905F3E3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36" y="1497159"/>
            <a:ext cx="8783343" cy="4939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ABA2A-AF18-EC4F-9B21-4ADA8219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3435-6FDD-F64D-80C8-94C2F20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008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5953-91F3-7141-9A35-8B23ABFF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000" dirty="0"/>
              <a:t>Această lecție de Mindstorms a fost realizată de </a:t>
            </a:r>
            <a:r>
              <a:rPr lang="en-US" sz="2000" dirty="0"/>
              <a:t>Sanjay </a:t>
            </a:r>
            <a:r>
              <a:rPr lang="en-US" sz="2000" dirty="0" err="1"/>
              <a:t>Seshan</a:t>
            </a:r>
            <a:r>
              <a:rPr lang="en-US" sz="2000" dirty="0"/>
              <a:t> </a:t>
            </a:r>
            <a:r>
              <a:rPr lang="ro-RO" sz="2000" dirty="0"/>
              <a:t>și</a:t>
            </a:r>
            <a:r>
              <a:rPr lang="en-US" sz="2000" dirty="0"/>
              <a:t> Arvind </a:t>
            </a:r>
            <a:r>
              <a:rPr lang="en-US" sz="2000" dirty="0" err="1"/>
              <a:t>Seshan</a:t>
            </a:r>
            <a:r>
              <a:rPr lang="ro-RO" sz="2000" dirty="0"/>
              <a:t>.</a:t>
            </a:r>
          </a:p>
          <a:p>
            <a:r>
              <a:rPr lang="ro-RO" sz="2000" dirty="0"/>
              <a:t>Mai multe lecții sunt disponibile pe ev3lessons.com</a:t>
            </a:r>
          </a:p>
          <a:p>
            <a:r>
              <a:rPr lang="ro-RO" sz="2000" dirty="0"/>
              <a:t>Această lecție a fost tradusă în limba română de echipa de robotică FTC – ROSOPHIA #21455 RO20.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B583-5CA7-0E46-9463-B23EC16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60D4-7EE1-CF40-909D-8823A86F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AB55D0-A64D-B141-95C0-C5C86973E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596" y="5217811"/>
            <a:ext cx="5935010" cy="6924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5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200" dirty="0"/>
            </a:b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Creative Commons Attribution-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NonCommercial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ShareAlike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 4.0 International License</a:t>
            </a: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200" dirty="0"/>
              <a:t> </a:t>
            </a:r>
            <a:endParaRPr lang="en-US" altLang="en-US" sz="15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7CE48145-80F1-924A-9A9B-D3550657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94" y="4335876"/>
            <a:ext cx="1621087" cy="571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447EA-3777-5F45-BC08-5638AC0E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Cand are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807301"/>
            <a:ext cx="2763586" cy="432197"/>
          </a:xfrm>
        </p:spPr>
        <p:txBody>
          <a:bodyPr/>
          <a:lstStyle/>
          <a:p>
            <a:r>
              <a:rPr lang="en-US" sz="2400" dirty="0"/>
              <a:t>Ce are face un om normal?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939" y="2480214"/>
            <a:ext cx="3467988" cy="30131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o-RO" dirty="0"/>
              <a:t>Pe linie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mergi înainte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Mergi pe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dreapta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Dacă ne îndepărtăm de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și mai mult</a:t>
            </a:r>
            <a:r>
              <a:rPr lang="en-US" dirty="0">
                <a:sym typeface="Wingdings" pitchFamily="2" charset="2"/>
              </a:rPr>
              <a:t>!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101" y="1807301"/>
            <a:ext cx="3354843" cy="432197"/>
          </a:xfrm>
        </p:spPr>
        <p:txBody>
          <a:bodyPr/>
          <a:lstStyle/>
          <a:p>
            <a:r>
              <a:rPr lang="en-US" sz="2400" dirty="0"/>
              <a:t>Ce </a:t>
            </a:r>
            <a:r>
              <a:rPr lang="en-US" sz="2400" dirty="0" err="1"/>
              <a:t>ar</a:t>
            </a:r>
            <a:r>
              <a:rPr lang="en-US" sz="2400" dirty="0"/>
              <a:t> face </a:t>
            </a:r>
            <a:r>
              <a:rPr lang="en-US" sz="2400" dirty="0" err="1"/>
              <a:t>controlul</a:t>
            </a:r>
            <a:r>
              <a:rPr lang="en-US" sz="2400" dirty="0"/>
              <a:t> proportional?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3005" y="2498562"/>
            <a:ext cx="2851738" cy="31420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o-RO" dirty="0"/>
              <a:t>Pe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mergi înainte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Mers pe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mergi înainte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Îndepărtarea de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întoarce spre stânga în aceeași măsură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4220" y="4250930"/>
            <a:ext cx="385209" cy="147579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218832-CB29-0C46-B45D-880DC05ADAF7}"/>
              </a:ext>
            </a:extLst>
          </p:cNvPr>
          <p:cNvGrpSpPr/>
          <p:nvPr/>
        </p:nvGrpSpPr>
        <p:grpSpPr>
          <a:xfrm>
            <a:off x="4855198" y="4918749"/>
            <a:ext cx="495419" cy="592948"/>
            <a:chOff x="6310708" y="2223671"/>
            <a:chExt cx="809489" cy="898563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DCBB1DC-8D45-0C4C-940E-4100BEE2ACF4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3E96B5E-877C-4542-A785-D0CA1B7C962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E62D3B2-528E-7342-B117-020FDAA353D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AA311E-7D56-4647-B616-3C703384A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328906" y="2775198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0C44D7-9CF0-4648-B224-6F3FFB2AB695}"/>
              </a:ext>
            </a:extLst>
          </p:cNvPr>
          <p:cNvGrpSpPr/>
          <p:nvPr/>
        </p:nvGrpSpPr>
        <p:grpSpPr>
          <a:xfrm>
            <a:off x="5140948" y="4918749"/>
            <a:ext cx="495419" cy="592948"/>
            <a:chOff x="6310708" y="2223671"/>
            <a:chExt cx="809489" cy="89856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81A96F1-2EB2-B146-83D6-50FE41B2F20D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F6CD93C-5D48-294E-8E1A-BD08757B68D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9973B8D-4B9F-314C-AB62-56E5E6C521B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6526E8-6934-7645-B046-79D26FCEB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994416" y="4595762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550912" y="361638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5059723" y="3700254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834474" y="2982891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350939" y="2266329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87" y="1981773"/>
            <a:ext cx="2743200" cy="432197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ar</a:t>
            </a:r>
            <a:r>
              <a:rPr lang="en-US" dirty="0"/>
              <a:t> face un om normal?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954" y="1976986"/>
            <a:ext cx="3826257" cy="432197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ar</a:t>
            </a:r>
            <a:r>
              <a:rPr lang="en-US" dirty="0"/>
              <a:t> face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propotional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0822" y="2542764"/>
            <a:ext cx="3103833" cy="2201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Întoarce stânga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pe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mergi înainte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Dacă ne îndepărtăm mai mult de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întoarce stânga în aceeași măsură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26878" y="4634286"/>
            <a:ext cx="422556" cy="157586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076234" y="3258624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741744" y="5079188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298240" y="40998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4807051" y="4183680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581802" y="3466317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098267" y="2749755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2891B99-6725-2C4E-BC30-A2EE297FBE8F}"/>
              </a:ext>
            </a:extLst>
          </p:cNvPr>
          <p:cNvSpPr/>
          <p:nvPr/>
        </p:nvSpPr>
        <p:spPr>
          <a:xfrm>
            <a:off x="419345" y="4608702"/>
            <a:ext cx="3504602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</a:t>
            </a:r>
            <a:r>
              <a:rPr lang="ro-RO" sz="2100" dirty="0"/>
              <a:t>vizionează care va fi eroarea viitoare</a:t>
            </a:r>
            <a:endParaRPr lang="en-US" sz="21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C93A7-AAF5-9542-84ED-6F6A08165C02}"/>
              </a:ext>
            </a:extLst>
          </p:cNvPr>
          <p:cNvSpPr/>
          <p:nvPr/>
        </p:nvSpPr>
        <p:spPr>
          <a:xfrm>
            <a:off x="5340270" y="4608702"/>
            <a:ext cx="382625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</a:t>
            </a:r>
            <a:r>
              <a:rPr lang="ro-RO" sz="2100" dirty="0"/>
              <a:t>Corecțiile anterioare ne-au ajutat să reducem eroarea?</a:t>
            </a: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77313-DEC2-3944-82E9-A8A6590F928C}"/>
              </a:ext>
            </a:extLst>
          </p:cNvPr>
          <p:cNvSpPr/>
          <p:nvPr/>
        </p:nvSpPr>
        <p:spPr>
          <a:xfrm>
            <a:off x="2514410" y="2639556"/>
            <a:ext cx="1285254" cy="112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FC70F47-CA62-5C40-9D83-733A271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 </a:t>
            </a:r>
            <a:r>
              <a:rPr lang="en-US" dirty="0" err="1"/>
              <a:t>repar</a:t>
            </a:r>
            <a:r>
              <a:rPr lang="ro-RO" dirty="0"/>
              <a:t>ă</a:t>
            </a:r>
            <a:r>
              <a:rPr lang="en-US" dirty="0"/>
              <a:t>m </a:t>
            </a:r>
            <a:r>
              <a:rPr lang="en-US" dirty="0" err="1"/>
              <a:t>Controlul</a:t>
            </a:r>
            <a:r>
              <a:rPr lang="en-US" dirty="0"/>
              <a:t> Proportional?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26" y="2458437"/>
            <a:ext cx="3162736" cy="2201249"/>
          </a:xfrm>
        </p:spPr>
        <p:txBody>
          <a:bodyPr/>
          <a:lstStyle/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Întoarce stânga</a:t>
            </a:r>
            <a:r>
              <a:rPr lang="en-US" dirty="0">
                <a:sym typeface="Wingdings" pitchFamily="2" charset="2"/>
              </a:rPr>
              <a:t>/</a:t>
            </a:r>
            <a:r>
              <a:rPr lang="ro-RO" dirty="0">
                <a:sym typeface="Wingdings" pitchFamily="2" charset="2"/>
              </a:rPr>
              <a:t>pe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dreapta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Dacă ne îndepărtăm de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și mai mult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B18F-011D-A647-B265-1FF2DCC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Derivate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0F17F-917E-3F4A-B800-CC032CCD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8414" y="2029539"/>
            <a:ext cx="4059631" cy="45777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Când corecția funcționează bine</a:t>
            </a:r>
            <a:r>
              <a:rPr lang="en-US" dirty="0">
                <a:sym typeface="Wingdings" pitchFamily="2" charset="2"/>
              </a:rPr>
              <a:t>, </a:t>
            </a:r>
            <a:r>
              <a:rPr lang="ro-RO" dirty="0">
                <a:sym typeface="Wingdings" pitchFamily="2" charset="2"/>
              </a:rPr>
              <a:t>cum arată citirile erorilor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-6, +4 -3….  i.e. </a:t>
            </a:r>
            <a:r>
              <a:rPr lang="ro-RO" dirty="0">
                <a:sym typeface="Wingdings" pitchFamily="2" charset="2"/>
              </a:rPr>
              <a:t>variază în jurul lui</a:t>
            </a:r>
            <a:r>
              <a:rPr lang="en-US" dirty="0">
                <a:sym typeface="Wingdings" pitchFamily="2" charset="2"/>
              </a:rPr>
              <a:t>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Când corecția nu funcționează, cum arată corecțiile erorilor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+5, +6, +5… i.e. </a:t>
            </a:r>
            <a:r>
              <a:rPr lang="ro-RO" dirty="0">
                <a:sym typeface="Wingdings" pitchFamily="2" charset="2"/>
              </a:rPr>
              <a:t>mereu doar pe o parte a</a:t>
            </a:r>
            <a:r>
              <a:rPr lang="en-US" dirty="0">
                <a:sym typeface="Wingdings" pitchFamily="2" charset="2"/>
              </a:rPr>
              <a:t>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Cum vom detecta asta ușor</a:t>
            </a:r>
            <a:r>
              <a:rPr lang="en-US" dirty="0">
                <a:sym typeface="Wingdings" pitchFamily="2" charset="2"/>
              </a:rPr>
              <a:t>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Indiciu</a:t>
            </a:r>
            <a:r>
              <a:rPr lang="en-US" dirty="0">
                <a:sym typeface="Wingdings" pitchFamily="2" charset="2"/>
              </a:rPr>
              <a:t>: </a:t>
            </a:r>
            <a:r>
              <a:rPr lang="ro-RO" dirty="0">
                <a:sym typeface="Wingdings" pitchFamily="2" charset="2"/>
              </a:rPr>
              <a:t>uită-te la suma erorilor anterioare</a:t>
            </a:r>
            <a:endParaRPr lang="en-US" dirty="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Care este valoarea ideală a acestei sume</a:t>
            </a:r>
            <a:r>
              <a:rPr lang="en-US" dirty="0">
                <a:sym typeface="Wingdings" pitchFamily="2" charset="2"/>
              </a:rPr>
              <a:t>? </a:t>
            </a:r>
            <a:r>
              <a:rPr lang="ro-RO" dirty="0">
                <a:sym typeface="Wingdings" pitchFamily="2" charset="2"/>
              </a:rPr>
              <a:t>Ce înseamnă că suma este mare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Integral</a:t>
            </a:r>
            <a:r>
              <a:rPr lang="ro-RO" dirty="0">
                <a:sym typeface="Wingdings" pitchFamily="2" charset="2"/>
              </a:rPr>
              <a:t>ă</a:t>
            </a:r>
            <a:r>
              <a:rPr lang="en-US" dirty="0">
                <a:sym typeface="Wingdings" pitchFamily="2" charset="2"/>
              </a:rPr>
              <a:t>  “sum</a:t>
            </a:r>
            <a:r>
              <a:rPr lang="ro-RO" dirty="0">
                <a:sym typeface="Wingdings" pitchFamily="2" charset="2"/>
              </a:rPr>
              <a:t>a</a:t>
            </a:r>
            <a:r>
              <a:rPr lang="en-US" dirty="0">
                <a:sym typeface="Wingdings" pitchFamily="2" charset="2"/>
              </a:rPr>
              <a:t>” </a:t>
            </a:r>
            <a:r>
              <a:rPr lang="ro-RO" dirty="0">
                <a:sym typeface="Wingdings" pitchFamily="2" charset="2"/>
              </a:rPr>
              <a:t>acestor valori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840F0-F40E-EB41-8DD7-728109B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AE4A7-FBBB-FB4E-8E4E-3F37F8AADF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12391" y="4490369"/>
            <a:ext cx="393192" cy="1360124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C29332-D3EA-464B-8E3F-F7A08CBFEB3E}"/>
              </a:ext>
            </a:extLst>
          </p:cNvPr>
          <p:cNvSpPr/>
          <p:nvPr/>
        </p:nvSpPr>
        <p:spPr>
          <a:xfrm>
            <a:off x="751370" y="2919582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08A2D-92D0-0B43-8163-752FE9AC651C}"/>
              </a:ext>
            </a:extLst>
          </p:cNvPr>
          <p:cNvGrpSpPr/>
          <p:nvPr/>
        </p:nvGrpSpPr>
        <p:grpSpPr>
          <a:xfrm rot="19800000">
            <a:off x="4416880" y="4740146"/>
            <a:ext cx="495419" cy="592948"/>
            <a:chOff x="6310708" y="2223671"/>
            <a:chExt cx="809489" cy="89856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A59CF6-16A1-B447-BCB3-349402ABDD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EA59158-BDF7-E74C-B92C-69166696B40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B3799FD-77D2-B64F-B115-6D67E79705A9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B47AD2-F584-884F-888C-31081C699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8CC231-14BC-6545-A2DA-0FAE27DEFC28}"/>
              </a:ext>
            </a:extLst>
          </p:cNvPr>
          <p:cNvSpPr txBox="1"/>
          <p:nvPr/>
        </p:nvSpPr>
        <p:spPr>
          <a:xfrm>
            <a:off x="5085163" y="323807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78748-FB36-2044-BD4A-E3D917EF334B}"/>
              </a:ext>
            </a:extLst>
          </p:cNvPr>
          <p:cNvGrpSpPr/>
          <p:nvPr/>
        </p:nvGrpSpPr>
        <p:grpSpPr>
          <a:xfrm>
            <a:off x="4482187" y="3844638"/>
            <a:ext cx="495419" cy="592948"/>
            <a:chOff x="6310708" y="2223671"/>
            <a:chExt cx="809489" cy="89856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17B2C61-783C-1E41-BC62-190920FDCC1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43987C-27F1-6B40-89DC-7C14195D3E7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89E40-24C5-2040-B7B7-9E7749216E76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4017F-F69B-2C4D-BB09-2255BA071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675D6-68C3-A94B-B9DE-826CB4349A8E}"/>
              </a:ext>
            </a:extLst>
          </p:cNvPr>
          <p:cNvGrpSpPr/>
          <p:nvPr/>
        </p:nvGrpSpPr>
        <p:grpSpPr>
          <a:xfrm rot="19800000">
            <a:off x="4256938" y="3127275"/>
            <a:ext cx="495419" cy="592948"/>
            <a:chOff x="6310708" y="2223671"/>
            <a:chExt cx="809489" cy="89856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08B9872-0951-F543-A539-5CCE9F0907A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3CA6DB2-1B30-344F-BC0B-6265F7E62EB6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4126E7F-0333-0A42-8F19-F5B47EC6553B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980F73-0190-CC42-951E-36FD4BCA2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B58ED-89B0-2647-B363-934FCB7FE493}"/>
              </a:ext>
            </a:extLst>
          </p:cNvPr>
          <p:cNvGrpSpPr/>
          <p:nvPr/>
        </p:nvGrpSpPr>
        <p:grpSpPr>
          <a:xfrm rot="18947227">
            <a:off x="3773403" y="2410713"/>
            <a:ext cx="495419" cy="592948"/>
            <a:chOff x="6310708" y="2223671"/>
            <a:chExt cx="809489" cy="89856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5B39603-53C2-684A-994B-B5C35D957F5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33FBE14-BDDF-074C-9A3D-95DEA6B6951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FE9521-9EE0-C64B-A3E4-929FB05C1B08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E4467A-DDC6-4348-A83B-EE4821F4D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FE1C4-09AC-D14A-9195-A750D55D780D}"/>
              </a:ext>
            </a:extLst>
          </p:cNvPr>
          <p:cNvSpPr/>
          <p:nvPr/>
        </p:nvSpPr>
        <p:spPr>
          <a:xfrm>
            <a:off x="168001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</a:t>
            </a:r>
            <a:r>
              <a:rPr lang="ro-RO" sz="2100" dirty="0"/>
              <a:t>vizionează care va fi eroarea viitoare</a:t>
            </a:r>
            <a:r>
              <a:rPr lang="en-US" sz="2100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975CF-3F3D-9845-9166-4A726A95E464}"/>
              </a:ext>
            </a:extLst>
          </p:cNvPr>
          <p:cNvSpPr/>
          <p:nvPr/>
        </p:nvSpPr>
        <p:spPr>
          <a:xfrm>
            <a:off x="5205262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</a:t>
            </a:r>
            <a:r>
              <a:rPr lang="ro-RO" sz="2100" dirty="0"/>
              <a:t>Corecțiile anterioare ne-au ajutat să reducem eroarea?</a:t>
            </a:r>
            <a:endParaRPr lang="en-US" sz="2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E6D93E-C842-834B-A4E1-78E8BE7556CE}"/>
              </a:ext>
            </a:extLst>
          </p:cNvPr>
          <p:cNvSpPr/>
          <p:nvPr/>
        </p:nvSpPr>
        <p:spPr>
          <a:xfrm>
            <a:off x="2045760" y="2439126"/>
            <a:ext cx="1285254" cy="88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EC5F1F4-E397-1E49-B510-1B2754CD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5360" y="2464680"/>
            <a:ext cx="3296899" cy="32256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Dacă citirile sunt</a:t>
            </a:r>
            <a:r>
              <a:rPr lang="en-US" dirty="0">
                <a:sym typeface="Wingdings" pitchFamily="2" charset="2"/>
              </a:rPr>
              <a:t>: 75, 65, 55  </a:t>
            </a:r>
            <a:r>
              <a:rPr lang="ro-RO" dirty="0">
                <a:sym typeface="Wingdings" pitchFamily="2" charset="2"/>
              </a:rPr>
              <a:t>care credeți că va fi următoarea citire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Dacă citirile ar fi </a:t>
            </a:r>
            <a:r>
              <a:rPr lang="en-US" dirty="0">
                <a:sym typeface="Wingdings" pitchFamily="2" charset="2"/>
              </a:rPr>
              <a:t>57, 56, 55…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Ce informație ai utiliza pentru a ,,ghici</a:t>
            </a:r>
            <a:r>
              <a:rPr lang="en-US" dirty="0">
                <a:sym typeface="Wingdings" pitchFamily="2" charset="2"/>
              </a:rPr>
              <a:t>’’?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Derivat</a:t>
            </a:r>
            <a:r>
              <a:rPr lang="ro-RO" dirty="0">
                <a:sym typeface="Wingdings" pitchFamily="2" charset="2"/>
              </a:rPr>
              <a:t>ă</a:t>
            </a:r>
            <a:r>
              <a:rPr lang="en-US" dirty="0">
                <a:sym typeface="Wingdings" pitchFamily="2" charset="2"/>
              </a:rPr>
              <a:t>  </a:t>
            </a:r>
            <a:r>
              <a:rPr lang="ro-RO" dirty="0">
                <a:sym typeface="Wingdings" pitchFamily="2" charset="2"/>
              </a:rPr>
              <a:t>rata la care valoarea este schimbată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0872-E8BE-CA4D-A3D6-1331421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 [E</a:t>
            </a:r>
            <a:r>
              <a:rPr lang="ro-RO" dirty="0"/>
              <a:t>roarea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Cât de rea este situația acum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Corecțiile anterioare au rezolvat problema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  <a:p>
            <a:r>
              <a:rPr lang="en-US" b="1" u="sng" dirty="0" err="1">
                <a:solidFill>
                  <a:srgbClr val="FF0000"/>
                </a:solidFill>
              </a:rPr>
              <a:t>D</a:t>
            </a:r>
            <a:r>
              <a:rPr lang="en-US" dirty="0" err="1"/>
              <a:t>erivat</a:t>
            </a:r>
            <a:r>
              <a:rPr lang="ro-RO" dirty="0"/>
              <a:t>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Cum s-a schimbat situația</a:t>
            </a:r>
            <a:r>
              <a:rPr lang="en-US" dirty="0">
                <a:sym typeface="Wingdings" pitchFamily="2" charset="2"/>
              </a:rPr>
              <a:t>? </a:t>
            </a:r>
          </a:p>
          <a:p>
            <a:r>
              <a:rPr lang="en-US" dirty="0">
                <a:sym typeface="Wingdings" pitchFamily="2" charset="2"/>
              </a:rPr>
              <a:t>PID control  </a:t>
            </a:r>
            <a:r>
              <a:rPr lang="ro-RO" dirty="0">
                <a:sym typeface="Wingdings" pitchFamily="2" charset="2"/>
              </a:rPr>
              <a:t>combină valorile erorii, a integralei și derivatei pentru ca robotul să decidă cum trebuie să întoarcă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D8AE-B1B5-AD4B-8B48-B99A8EDE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BD92-8E35-9446-8450-299F5F4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un </a:t>
            </a:r>
            <a:r>
              <a:rPr lang="en-US" dirty="0"/>
              <a:t>PID? </a:t>
            </a:r>
          </a:p>
        </p:txBody>
      </p:sp>
    </p:spTree>
    <p:extLst>
      <p:ext uri="{BB962C8B-B14F-4D97-AF65-F5344CB8AC3E}">
        <p14:creationId xmlns:p14="http://schemas.microsoft.com/office/powerpoint/2010/main" val="9485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2DEA-5D93-784D-9CC4-FB20DC80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0" y="1624877"/>
            <a:ext cx="8628255" cy="1036496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Linia continuă reprezintă ceea ce ai văzut ceva, linia punctată reprezintă viitorul</a:t>
            </a:r>
            <a:endParaRPr lang="en-US" dirty="0"/>
          </a:p>
          <a:p>
            <a:r>
              <a:rPr lang="ro-RO" dirty="0"/>
              <a:t>La momentul </a:t>
            </a:r>
            <a:r>
              <a:rPr lang="en-US" dirty="0"/>
              <a:t>20, </a:t>
            </a:r>
            <a:r>
              <a:rPr lang="ro-RO" dirty="0"/>
              <a:t>citirea senzorului de culoare</a:t>
            </a:r>
            <a:r>
              <a:rPr lang="en-US" dirty="0"/>
              <a:t> = 40 </a:t>
            </a:r>
            <a:r>
              <a:rPr lang="ro-RO" dirty="0"/>
              <a:t>și eroarea</a:t>
            </a:r>
            <a:r>
              <a:rPr lang="en-US" dirty="0"/>
              <a:t> = -10 (red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1872-D455-6449-83F8-5A71D32B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187B-6AE4-2943-97EC-D0A0590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</a:t>
            </a:r>
            <a:r>
              <a:rPr lang="ro-RO" dirty="0"/>
              <a:t>oarea</a:t>
            </a:r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C408A9-1E9A-0244-8B63-A42BEAA2E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47013"/>
              </p:ext>
            </p:extLst>
          </p:nvPr>
        </p:nvGraphicFramePr>
        <p:xfrm>
          <a:off x="5013487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57CAD7D0-EBDA-D742-877F-BECB8BA4E22B}"/>
              </a:ext>
            </a:extLst>
          </p:cNvPr>
          <p:cNvSpPr/>
          <p:nvPr/>
        </p:nvSpPr>
        <p:spPr>
          <a:xfrm>
            <a:off x="4199692" y="4095231"/>
            <a:ext cx="728663" cy="557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851716-A5CB-D34E-A0B0-C50126D8D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259311"/>
              </p:ext>
            </p:extLst>
          </p:nvPr>
        </p:nvGraphicFramePr>
        <p:xfrm>
          <a:off x="448091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4F721-6F62-2043-8548-2B5954CDC5BF}"/>
              </a:ext>
            </a:extLst>
          </p:cNvPr>
          <p:cNvSpPr txBox="1"/>
          <p:nvPr/>
        </p:nvSpPr>
        <p:spPr>
          <a:xfrm>
            <a:off x="4091075" y="3608439"/>
            <a:ext cx="933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Subtract </a:t>
            </a:r>
            <a:br>
              <a:rPr lang="en-US" sz="1350" dirty="0"/>
            </a:br>
            <a:r>
              <a:rPr lang="en-US" sz="1350" dirty="0"/>
              <a:t>target (50)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5459834" y="4581820"/>
            <a:ext cx="3088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913199" y="4581820"/>
            <a:ext cx="306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60EA-A85E-1A4A-83E8-C701B846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3883277" cy="3264911"/>
          </a:xfrm>
        </p:spPr>
        <p:txBody>
          <a:bodyPr>
            <a:normAutofit fontScale="92500"/>
          </a:bodyPr>
          <a:lstStyle/>
          <a:p>
            <a:r>
              <a:rPr lang="ro-RO" dirty="0"/>
              <a:t>Uită-te la istoricul urmăritorului de linie</a:t>
            </a:r>
            <a:endParaRPr lang="en-US" dirty="0"/>
          </a:p>
          <a:p>
            <a:r>
              <a:rPr lang="en-US" dirty="0"/>
              <a:t>Sum</a:t>
            </a:r>
            <a:r>
              <a:rPr lang="ro-RO" dirty="0"/>
              <a:t>a erorilor anterioare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>
                <a:sym typeface="Wingdings" pitchFamily="2" charset="2"/>
              </a:rPr>
              <a:t>Uită-te la zona de sub curbele din grafic</a:t>
            </a:r>
            <a:r>
              <a:rPr lang="en-US" dirty="0">
                <a:sym typeface="Wingdings" pitchFamily="2" charset="2"/>
              </a:rPr>
              <a:t> (integral</a:t>
            </a:r>
            <a:r>
              <a:rPr lang="ro-RO" dirty="0">
                <a:sym typeface="Wingdings" pitchFamily="2" charset="2"/>
              </a:rPr>
              <a:t>a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ro-RO" dirty="0">
                <a:sym typeface="Wingdings" pitchFamily="2" charset="2"/>
              </a:rPr>
              <a:t>Verde</a:t>
            </a:r>
            <a:r>
              <a:rPr lang="en-US" dirty="0">
                <a:sym typeface="Wingdings" pitchFamily="2" charset="2"/>
              </a:rPr>
              <a:t> = </a:t>
            </a:r>
            <a:r>
              <a:rPr lang="ro-RO" dirty="0">
                <a:sym typeface="Wingdings" pitchFamily="2" charset="2"/>
              </a:rPr>
              <a:t>zona pozitivă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R</a:t>
            </a:r>
            <a:r>
              <a:rPr lang="ro-RO" dirty="0">
                <a:sym typeface="Wingdings" pitchFamily="2" charset="2"/>
              </a:rPr>
              <a:t>oșie</a:t>
            </a:r>
            <a:r>
              <a:rPr lang="en-US" dirty="0">
                <a:sym typeface="Wingdings" pitchFamily="2" charset="2"/>
              </a:rPr>
              <a:t> = </a:t>
            </a:r>
            <a:r>
              <a:rPr lang="ro-RO" dirty="0">
                <a:sym typeface="Wingdings" pitchFamily="2" charset="2"/>
              </a:rPr>
              <a:t>zona </a:t>
            </a:r>
            <a:r>
              <a:rPr lang="en-US" dirty="0" err="1">
                <a:sym typeface="Wingdings" pitchFamily="2" charset="2"/>
              </a:rPr>
              <a:t>negativ</a:t>
            </a:r>
            <a:r>
              <a:rPr lang="ro-RO" dirty="0">
                <a:sym typeface="Wingdings" pitchFamily="2" charset="2"/>
              </a:rPr>
              <a:t>ă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D347-DBE9-4341-BE5D-AEFAD31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527D-5917-4F40-927B-40967E0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  <a:r>
              <a:rPr lang="ro-RO" dirty="0"/>
              <a:t>a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0E20D2-85AB-9341-8A94-CEE4C1AA3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51231"/>
              </p:ext>
            </p:extLst>
          </p:nvPr>
        </p:nvGraphicFramePr>
        <p:xfrm>
          <a:off x="4260273" y="1880935"/>
          <a:ext cx="4114800" cy="18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8DF68B-CAB7-6F47-A9A3-E260F9874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078725"/>
              </p:ext>
            </p:extLst>
          </p:nvPr>
        </p:nvGraphicFramePr>
        <p:xfrm>
          <a:off x="4260273" y="3603431"/>
          <a:ext cx="4114800" cy="23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D3-5555-7845-ACDA-E1410BD0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4210619" cy="3264911"/>
          </a:xfrm>
        </p:spPr>
        <p:txBody>
          <a:bodyPr>
            <a:normAutofit fontScale="85000" lnSpcReduction="10000"/>
          </a:bodyPr>
          <a:lstStyle/>
          <a:p>
            <a:r>
              <a:rPr lang="ro-RO" dirty="0"/>
              <a:t>Cât de rapid se schimbă poziția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Pre</a:t>
            </a:r>
            <a:r>
              <a:rPr lang="ro-RO" dirty="0"/>
              <a:t>vizionează unde va fi robotul în viitorul imediat</a:t>
            </a:r>
            <a:endParaRPr lang="en-US" dirty="0"/>
          </a:p>
          <a:p>
            <a:pPr lvl="1"/>
            <a:r>
              <a:rPr lang="ro-RO" dirty="0"/>
              <a:t>La fel trebuie să se schimbe și eroarea</a:t>
            </a:r>
            <a:endParaRPr lang="en-US" dirty="0"/>
          </a:p>
          <a:p>
            <a:r>
              <a:rPr lang="ro-RO" dirty="0"/>
              <a:t>Poate fi măsurat, utilizând linia tangentă a 2 măsurători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derivat</a:t>
            </a:r>
            <a:r>
              <a:rPr lang="ro-RO" dirty="0">
                <a:sym typeface="Wingdings" pitchFamily="2" charset="2"/>
              </a:rPr>
              <a:t>a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ro-RO" dirty="0">
                <a:sym typeface="Wingdings" pitchFamily="2" charset="2"/>
              </a:rPr>
              <a:t>Utilizează două puncte aproximativ alăturate de pe grafic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D4EE-EE08-0944-8EF9-DAEFE64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1D0E-5012-F240-AD2F-A4413AD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Derivat</a:t>
            </a:r>
            <a:r>
              <a:rPr lang="ro-RO" dirty="0"/>
              <a:t>a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8ABDE0-E2C3-CA46-BD96-C0C5146B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5314"/>
              </p:ext>
            </p:extLst>
          </p:nvPr>
        </p:nvGraphicFramePr>
        <p:xfrm>
          <a:off x="4658710" y="1986439"/>
          <a:ext cx="4287044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6F5FA-F186-5745-B168-1429AF108D41}"/>
              </a:ext>
            </a:extLst>
          </p:cNvPr>
          <p:cNvCxnSpPr>
            <a:cxnSpLocks/>
          </p:cNvCxnSpPr>
          <p:nvPr/>
        </p:nvCxnSpPr>
        <p:spPr>
          <a:xfrm flipV="1">
            <a:off x="6324600" y="2720207"/>
            <a:ext cx="2110483" cy="79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F878E7-A7D2-4A42-BE72-F6C206AAAE89}"/>
              </a:ext>
            </a:extLst>
          </p:cNvPr>
          <p:cNvSpPr txBox="1"/>
          <p:nvPr/>
        </p:nvSpPr>
        <p:spPr>
          <a:xfrm>
            <a:off x="7500585" y="2420125"/>
            <a:ext cx="1023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Tangent line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FE6788-D0CB-DC47-AA8D-D818D4C13604}"/>
              </a:ext>
            </a:extLst>
          </p:cNvPr>
          <p:cNvSpPr>
            <a:spLocks noChangeAspect="1"/>
          </p:cNvSpPr>
          <p:nvPr/>
        </p:nvSpPr>
        <p:spPr>
          <a:xfrm>
            <a:off x="7065101" y="3215526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4629B8-F9CB-1141-B9D9-C4D430B1F30B}"/>
              </a:ext>
            </a:extLst>
          </p:cNvPr>
          <p:cNvSpPr>
            <a:spLocks noChangeAspect="1"/>
          </p:cNvSpPr>
          <p:nvPr/>
        </p:nvSpPr>
        <p:spPr>
          <a:xfrm>
            <a:off x="6903767" y="3255298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808B5EE-B1C0-7242-83D7-6615EAB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28888"/>
              </p:ext>
            </p:extLst>
          </p:nvPr>
        </p:nvGraphicFramePr>
        <p:xfrm>
          <a:off x="4658711" y="3886401"/>
          <a:ext cx="4286250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6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ProportionalControl</Template>
  <TotalTime>3927</TotalTime>
  <Words>1571</Words>
  <Application>Microsoft Office PowerPoint</Application>
  <PresentationFormat>On-screen Show (4:3)</PresentationFormat>
  <Paragraphs>168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 Neue</vt:lpstr>
      <vt:lpstr>Wingdings</vt:lpstr>
      <vt:lpstr>advanced</vt:lpstr>
      <vt:lpstr>EV3 Classroom: Urmăritorul de linie de tip PID</vt:lpstr>
      <vt:lpstr>Obiectivele lecției</vt:lpstr>
      <vt:lpstr>Cand are Controlul Proporțional probleme?</vt:lpstr>
      <vt:lpstr>Cum reparăm Controlul Proportional?</vt:lpstr>
      <vt:lpstr>Integrale si Derivate</vt:lpstr>
      <vt:lpstr>Ce este un PID? </vt:lpstr>
      <vt:lpstr>Eroarea</vt:lpstr>
      <vt:lpstr>Integrala</vt:lpstr>
      <vt:lpstr>Derivata</vt:lpstr>
      <vt:lpstr>Pseudocode</vt:lpstr>
      <vt:lpstr>Cod – Proporțional</vt:lpstr>
      <vt:lpstr>Cod - Integrala</vt:lpstr>
      <vt:lpstr>Cod - Derivata</vt:lpstr>
      <vt:lpstr>Cum le punem împreună</vt:lpstr>
      <vt:lpstr>Codul complet</vt:lpstr>
      <vt:lpstr>Codul complet</vt:lpstr>
      <vt:lpstr>Pas cheie: Ajustarea constantelor PID</vt:lpstr>
      <vt:lpstr>Evaluarea Urmăritorilor de linie</vt:lpstr>
      <vt:lpstr>Proportional Control (0.6 Constant)</vt:lpstr>
      <vt:lpstr>Proportional Control (0.8 Constant)</vt:lpstr>
      <vt:lpstr>PID Control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Adnim</cp:lastModifiedBy>
  <cp:revision>153</cp:revision>
  <dcterms:created xsi:type="dcterms:W3CDTF">2019-07-03T20:28:58Z</dcterms:created>
  <dcterms:modified xsi:type="dcterms:W3CDTF">2023-09-15T20:39:37Z</dcterms:modified>
</cp:coreProperties>
</file>